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0" r:id="rId4"/>
    <p:sldId id="265" r:id="rId5"/>
    <p:sldId id="264" r:id="rId6"/>
    <p:sldId id="263" r:id="rId7"/>
    <p:sldId id="266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1E986-F727-4732-9A38-10AF5433B629}">
          <p14:sldIdLst>
            <p14:sldId id="256"/>
            <p14:sldId id="267"/>
            <p14:sldId id="260"/>
            <p14:sldId id="265"/>
            <p14:sldId id="264"/>
          </p14:sldIdLst>
        </p14:section>
        <p14:section name="Scrap Book" id="{E9654753-CEEA-436B-ACD0-37A456B7DA90}">
          <p14:sldIdLst>
            <p14:sldId id="263"/>
            <p14:sldId id="266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7BB6"/>
    <a:srgbClr val="D7191C"/>
    <a:srgbClr val="FDAE61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 varScale="1">
        <p:scale>
          <a:sx n="87" d="100"/>
          <a:sy n="87" d="100"/>
        </p:scale>
        <p:origin x="389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19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AEC4-2EDB-40EB-AFB2-2248CB6E3774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DBE4-3BFB-497C-B5B4-B551A70C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0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AEC4-2EDB-40EB-AFB2-2248CB6E3774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DBE4-3BFB-497C-B5B4-B551A70C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7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AEC4-2EDB-40EB-AFB2-2248CB6E3774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DBE4-3BFB-497C-B5B4-B551A70C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86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AEC4-2EDB-40EB-AFB2-2248CB6E3774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DBE4-3BFB-497C-B5B4-B551A70C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1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AEC4-2EDB-40EB-AFB2-2248CB6E3774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DBE4-3BFB-497C-B5B4-B551A70C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6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AEC4-2EDB-40EB-AFB2-2248CB6E3774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DBE4-3BFB-497C-B5B4-B551A70C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14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AEC4-2EDB-40EB-AFB2-2248CB6E3774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DBE4-3BFB-497C-B5B4-B551A70C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50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AEC4-2EDB-40EB-AFB2-2248CB6E3774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DBE4-3BFB-497C-B5B4-B551A70C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6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AEC4-2EDB-40EB-AFB2-2248CB6E3774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DBE4-3BFB-497C-B5B4-B551A70C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82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AEC4-2EDB-40EB-AFB2-2248CB6E3774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DBE4-3BFB-497C-B5B4-B551A70C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87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3AEC4-2EDB-40EB-AFB2-2248CB6E3774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3DBE4-3BFB-497C-B5B4-B551A70C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2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3AEC4-2EDB-40EB-AFB2-2248CB6E3774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3DBE4-3BFB-497C-B5B4-B551A70C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83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24.bin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98854" y="3199256"/>
            <a:ext cx="12464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sz="2400" b="1" dirty="0" smtClean="0"/>
              <a:t>_sex_covariateSet_</a:t>
            </a:r>
            <a:r>
              <a:rPr lang="en-US" sz="2400" b="1" dirty="0" smtClean="0">
                <a:solidFill>
                  <a:schemeClr val="accent2">
                    <a:lumMod val="50000"/>
                  </a:schemeClr>
                </a:solidFill>
              </a:rPr>
              <a:t>physicalConstruct</a:t>
            </a:r>
            <a:r>
              <a:rPr lang="en-US" sz="2400" b="1" dirty="0" smtClean="0"/>
              <a:t>_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</a:rPr>
              <a:t>cognitiveConstruct</a:t>
            </a:r>
            <a:r>
              <a:rPr lang="en-US" sz="2400" b="1" dirty="0" smtClean="0"/>
              <a:t>_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physicalMeasure</a:t>
            </a:r>
            <a:r>
              <a:rPr lang="en-US" sz="2400" b="1" dirty="0" smtClean="0"/>
              <a:t>_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cognitiveMeasure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97866" y="3558588"/>
            <a:ext cx="18905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noCog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global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knowledge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reasoning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executive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speed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memory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f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luency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walking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22841" y="3641606"/>
            <a:ext cx="12233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empty</a:t>
            </a:r>
          </a:p>
          <a:p>
            <a:r>
              <a:rPr lang="en-US" sz="1600" dirty="0" smtClean="0"/>
              <a:t>a</a:t>
            </a:r>
          </a:p>
          <a:p>
            <a:r>
              <a:rPr lang="en-US" sz="1600" dirty="0" smtClean="0"/>
              <a:t>ae</a:t>
            </a:r>
          </a:p>
          <a:p>
            <a:r>
              <a:rPr lang="en-US" sz="1600" dirty="0" err="1" smtClean="0"/>
              <a:t>aeh</a:t>
            </a:r>
            <a:endParaRPr lang="en-US" sz="1600" dirty="0" smtClean="0"/>
          </a:p>
          <a:p>
            <a:r>
              <a:rPr lang="en-US" sz="1600" dirty="0" err="1" smtClean="0"/>
              <a:t>aehplus</a:t>
            </a:r>
            <a:endParaRPr lang="en-US" sz="1600" dirty="0" smtClean="0"/>
          </a:p>
          <a:p>
            <a:r>
              <a:rPr lang="en-US" sz="1600" dirty="0" smtClean="0"/>
              <a:t>full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-98854" y="3697087"/>
            <a:ext cx="1285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US" dirty="0" smtClean="0"/>
              <a:t>nivariate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ivariate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-41716" y="5211266"/>
            <a:ext cx="43001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Random terms</a:t>
            </a:r>
          </a:p>
          <a:p>
            <a:endParaRPr lang="en-US" sz="1400" dirty="0"/>
          </a:p>
          <a:p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r>
              <a:rPr lang="en-US" sz="1400" dirty="0" smtClean="0"/>
              <a:t> -  intercept</a:t>
            </a:r>
            <a:br>
              <a:rPr lang="en-US" sz="1400" dirty="0" smtClean="0"/>
            </a:b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n-US" sz="1400" dirty="0" smtClean="0"/>
              <a:t> – intercept + linear</a:t>
            </a:r>
          </a:p>
          <a:p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smtClean="0"/>
              <a:t>– intercept + linear + quadratic</a:t>
            </a:r>
          </a:p>
          <a:p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7604213" y="3668411"/>
            <a:ext cx="18905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noPhysSpec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noPhysM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none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grip</a:t>
            </a:r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pek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gait</a:t>
            </a: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hand</a:t>
            </a:r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fvc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38382" y="3641606"/>
            <a:ext cx="1890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noCogSpec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noCogM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none</a:t>
            </a: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Animals</a:t>
            </a:r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mmse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clock</a:t>
            </a:r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digitsymbol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proserecall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24123" y="3641606"/>
            <a:ext cx="1556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noPhys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pulmonary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walking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muscle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chair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flamingo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tug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summary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898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5146" y="2091816"/>
            <a:ext cx="78306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r>
              <a:rPr lang="en-US" sz="2400" b="1" dirty="0" smtClean="0">
                <a:solidFill>
                  <a:schemeClr val="accent6"/>
                </a:solidFill>
              </a:rPr>
              <a:t>1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n-US" sz="2400" b="1" dirty="0" smtClean="0"/>
              <a:t>sex-covariateSet-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</a:rPr>
              <a:t>physicalMeasure-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cognitiveMeasure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0601" y="2450671"/>
            <a:ext cx="12233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0</a:t>
            </a:r>
            <a:endParaRPr lang="en-US" sz="1600" dirty="0" smtClean="0"/>
          </a:p>
          <a:p>
            <a:r>
              <a:rPr lang="en-US" sz="1600" dirty="0" smtClean="0"/>
              <a:t>a</a:t>
            </a:r>
          </a:p>
          <a:p>
            <a:r>
              <a:rPr lang="en-US" sz="1600" dirty="0" smtClean="0"/>
              <a:t>ae</a:t>
            </a:r>
          </a:p>
          <a:p>
            <a:r>
              <a:rPr lang="en-US" sz="1600" dirty="0" err="1" smtClean="0"/>
              <a:t>aeh</a:t>
            </a:r>
            <a:endParaRPr lang="en-US" sz="1600" dirty="0" smtClean="0"/>
          </a:p>
          <a:p>
            <a:r>
              <a:rPr lang="en-US" sz="1600" dirty="0" err="1" smtClean="0"/>
              <a:t>aehplus</a:t>
            </a:r>
            <a:endParaRPr lang="en-US" sz="1600" dirty="0" smtClean="0"/>
          </a:p>
          <a:p>
            <a:r>
              <a:rPr lang="en-US" sz="1600" dirty="0" smtClean="0"/>
              <a:t>full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425146" y="2484554"/>
            <a:ext cx="12851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u</a:t>
            </a:r>
            <a:r>
              <a:rPr lang="en-US" sz="1600" dirty="0" smtClean="0"/>
              <a:t>nivariate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b</a:t>
            </a:r>
            <a:r>
              <a:rPr lang="en-US" sz="1600" dirty="0" smtClean="0"/>
              <a:t>ivariate</a:t>
            </a:r>
          </a:p>
          <a:p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1425146" y="3109784"/>
            <a:ext cx="43001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 smtClean="0"/>
              <a:t>Random terms</a:t>
            </a:r>
          </a:p>
          <a:p>
            <a:endParaRPr lang="en-US" sz="1400" dirty="0"/>
          </a:p>
          <a:p>
            <a:r>
              <a:rPr lang="en-US" sz="1400" b="1" dirty="0" smtClean="0">
                <a:solidFill>
                  <a:schemeClr val="accent6"/>
                </a:solidFill>
              </a:rPr>
              <a:t>0</a:t>
            </a:r>
            <a:r>
              <a:rPr lang="en-US" sz="1400" dirty="0" smtClean="0"/>
              <a:t> -  intercept</a:t>
            </a:r>
            <a:br>
              <a:rPr lang="en-US" sz="1400" dirty="0" smtClean="0"/>
            </a:br>
            <a:r>
              <a:rPr lang="en-US" sz="1400" b="1" dirty="0" smtClean="0">
                <a:solidFill>
                  <a:schemeClr val="accent6"/>
                </a:solidFill>
              </a:rPr>
              <a:t>1</a:t>
            </a:r>
            <a:r>
              <a:rPr lang="en-US" sz="1400" dirty="0" smtClean="0"/>
              <a:t> – intercept + linear</a:t>
            </a:r>
          </a:p>
          <a:p>
            <a:r>
              <a:rPr lang="en-US" sz="1400" b="1" dirty="0" smtClean="0">
                <a:solidFill>
                  <a:schemeClr val="accent6"/>
                </a:solidFill>
              </a:rPr>
              <a:t>2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dirty="0" smtClean="0"/>
              <a:t>– intercept + linear + quadratic</a:t>
            </a:r>
          </a:p>
          <a:p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5127713" y="2487999"/>
            <a:ext cx="1890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nophys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grip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gait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fev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pef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94418" y="2487999"/>
            <a:ext cx="18905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nocog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animals</a:t>
            </a:r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mmse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clock</a:t>
            </a:r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digitsymbol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proserecall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458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1406" y="321275"/>
            <a:ext cx="117100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</a:t>
            </a:r>
            <a:r>
              <a:rPr lang="en-US" sz="2800" dirty="0" smtClean="0">
                <a:solidFill>
                  <a:schemeClr val="accent1"/>
                </a:solidFill>
              </a:rPr>
              <a:t>1</a:t>
            </a:r>
            <a:r>
              <a:rPr lang="en-US" sz="2800" dirty="0" smtClean="0"/>
              <a:t>_sex_covariateset_physical_cognitive_physicalSpecific_cognitiveSpecific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003589" y="1085445"/>
            <a:ext cx="1556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Physical</a:t>
            </a:r>
          </a:p>
          <a:p>
            <a:endParaRPr lang="en-US" dirty="0" smtClean="0"/>
          </a:p>
          <a:p>
            <a:r>
              <a:rPr lang="en-US" dirty="0" smtClean="0"/>
              <a:t>_</a:t>
            </a:r>
            <a:r>
              <a:rPr lang="en-US" dirty="0" err="1" smtClean="0"/>
              <a:t>noPhys</a:t>
            </a:r>
            <a:endParaRPr lang="en-US" dirty="0"/>
          </a:p>
          <a:p>
            <a:r>
              <a:rPr lang="en-US" dirty="0" smtClean="0"/>
              <a:t>_pulmonary</a:t>
            </a:r>
          </a:p>
          <a:p>
            <a:r>
              <a:rPr lang="en-US" dirty="0" smtClean="0"/>
              <a:t>_walking</a:t>
            </a:r>
          </a:p>
          <a:p>
            <a:r>
              <a:rPr lang="en-US" dirty="0" smtClean="0"/>
              <a:t>_muscle</a:t>
            </a:r>
          </a:p>
          <a:p>
            <a:r>
              <a:rPr lang="en-US" dirty="0" smtClean="0"/>
              <a:t>_chair</a:t>
            </a:r>
          </a:p>
          <a:p>
            <a:r>
              <a:rPr lang="en-US" dirty="0" smtClean="0"/>
              <a:t>_flamingo</a:t>
            </a:r>
          </a:p>
          <a:p>
            <a:r>
              <a:rPr lang="en-US" dirty="0" smtClean="0"/>
              <a:t>_tug</a:t>
            </a:r>
          </a:p>
          <a:p>
            <a:r>
              <a:rPr lang="en-US" dirty="0" smtClean="0"/>
              <a:t>_summary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75189" y="1085445"/>
            <a:ext cx="18905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Cognitive</a:t>
            </a:r>
          </a:p>
          <a:p>
            <a:endParaRPr lang="en-US" dirty="0"/>
          </a:p>
          <a:p>
            <a:r>
              <a:rPr lang="en-US" dirty="0" smtClean="0"/>
              <a:t>_</a:t>
            </a:r>
            <a:r>
              <a:rPr lang="en-US" dirty="0" err="1" smtClean="0"/>
              <a:t>noCog</a:t>
            </a:r>
            <a:endParaRPr lang="en-US" dirty="0" smtClean="0"/>
          </a:p>
          <a:p>
            <a:r>
              <a:rPr lang="en-US" dirty="0" smtClean="0"/>
              <a:t>_global</a:t>
            </a:r>
          </a:p>
          <a:p>
            <a:r>
              <a:rPr lang="en-US" dirty="0" smtClean="0"/>
              <a:t>_knowledge</a:t>
            </a:r>
          </a:p>
          <a:p>
            <a:r>
              <a:rPr lang="en-US" dirty="0" smtClean="0"/>
              <a:t>_reasoning</a:t>
            </a:r>
          </a:p>
          <a:p>
            <a:r>
              <a:rPr lang="en-US" dirty="0" smtClean="0"/>
              <a:t>_executive</a:t>
            </a:r>
          </a:p>
          <a:p>
            <a:r>
              <a:rPr lang="en-US" dirty="0" smtClean="0"/>
              <a:t>_speed</a:t>
            </a:r>
          </a:p>
          <a:p>
            <a:r>
              <a:rPr lang="en-US" dirty="0" smtClean="0"/>
              <a:t>_memory</a:t>
            </a:r>
          </a:p>
          <a:p>
            <a:r>
              <a:rPr lang="en-US" dirty="0" smtClean="0"/>
              <a:t>_fluency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98357" y="1085445"/>
            <a:ext cx="12233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Covariate</a:t>
            </a:r>
          </a:p>
          <a:p>
            <a:endParaRPr lang="en-US" dirty="0"/>
          </a:p>
          <a:p>
            <a:r>
              <a:rPr lang="en-US" dirty="0" smtClean="0"/>
              <a:t>_empty</a:t>
            </a:r>
          </a:p>
          <a:p>
            <a:r>
              <a:rPr lang="en-US" dirty="0" smtClean="0"/>
              <a:t>_age</a:t>
            </a:r>
          </a:p>
          <a:p>
            <a:r>
              <a:rPr lang="en-US" dirty="0" smtClean="0"/>
              <a:t>_ae</a:t>
            </a:r>
          </a:p>
          <a:p>
            <a:r>
              <a:rPr lang="en-US" dirty="0" smtClean="0"/>
              <a:t>_</a:t>
            </a:r>
            <a:r>
              <a:rPr lang="en-US" dirty="0" err="1" smtClean="0"/>
              <a:t>aeh</a:t>
            </a:r>
            <a:endParaRPr lang="en-US" dirty="0" smtClean="0"/>
          </a:p>
          <a:p>
            <a:r>
              <a:rPr lang="en-US" dirty="0" smtClean="0"/>
              <a:t>_</a:t>
            </a:r>
            <a:r>
              <a:rPr lang="en-US" dirty="0" err="1" smtClean="0"/>
              <a:t>aehplus</a:t>
            </a:r>
            <a:endParaRPr lang="en-US" dirty="0" smtClean="0"/>
          </a:p>
          <a:p>
            <a:r>
              <a:rPr lang="en-US" dirty="0" smtClean="0"/>
              <a:t>_full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0863" y="1916441"/>
            <a:ext cx="12851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US" dirty="0" smtClean="0"/>
              <a:t>nivariate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ivariate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7454" y="2757556"/>
            <a:ext cx="43001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Random terms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1"/>
                </a:solidFill>
              </a:rPr>
              <a:t>0</a:t>
            </a:r>
            <a:r>
              <a:rPr lang="en-US" dirty="0" smtClean="0"/>
              <a:t> -  intercept</a:t>
            </a:r>
            <a:br>
              <a:rPr lang="en-US" dirty="0" smtClean="0"/>
            </a:br>
            <a:r>
              <a:rPr lang="en-US" dirty="0" smtClean="0">
                <a:solidFill>
                  <a:schemeClr val="accent1"/>
                </a:solidFill>
              </a:rPr>
              <a:t>1</a:t>
            </a:r>
            <a:r>
              <a:rPr lang="en-US" dirty="0" smtClean="0"/>
              <a:t> – intercept + linear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2 </a:t>
            </a:r>
            <a:r>
              <a:rPr lang="en-US" dirty="0" smtClean="0"/>
              <a:t>– intercept + linear + quadratic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932141" y="1085445"/>
            <a:ext cx="1890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Physical Specific</a:t>
            </a:r>
          </a:p>
          <a:p>
            <a:endParaRPr lang="en-US" dirty="0"/>
          </a:p>
          <a:p>
            <a:r>
              <a:rPr lang="en-US" dirty="0" smtClean="0"/>
              <a:t>_</a:t>
            </a:r>
            <a:r>
              <a:rPr lang="en-US" dirty="0" err="1" smtClean="0"/>
              <a:t>noPhysSpec</a:t>
            </a:r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9236676" y="1085445"/>
            <a:ext cx="18905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Cognitive Specific</a:t>
            </a:r>
          </a:p>
          <a:p>
            <a:endParaRPr lang="en-US" dirty="0"/>
          </a:p>
          <a:p>
            <a:r>
              <a:rPr lang="en-US" dirty="0" smtClean="0"/>
              <a:t>_</a:t>
            </a:r>
            <a:r>
              <a:rPr lang="en-US" dirty="0" err="1" smtClean="0"/>
              <a:t>noCogSpec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22708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45823" y="4025572"/>
            <a:ext cx="10984165" cy="1989466"/>
            <a:chOff x="345823" y="4025572"/>
            <a:chExt cx="10984165" cy="1989466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43342564"/>
                </p:ext>
              </p:extLst>
            </p:nvPr>
          </p:nvGraphicFramePr>
          <p:xfrm>
            <a:off x="2893720" y="4478752"/>
            <a:ext cx="2503488" cy="1460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1" name="Equation" r:id="rId3" imgW="1650960" imgH="965160" progId="Equation.DSMT4">
                    <p:embed/>
                  </p:oleObj>
                </mc:Choice>
                <mc:Fallback>
                  <p:oleObj name="Equation" r:id="rId3" imgW="1650960" imgH="9651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2893720" y="4478752"/>
                          <a:ext cx="2503488" cy="1460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52516793"/>
                </p:ext>
              </p:extLst>
            </p:nvPr>
          </p:nvGraphicFramePr>
          <p:xfrm>
            <a:off x="5867724" y="4487237"/>
            <a:ext cx="2546350" cy="1400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2" name="Equation" r:id="rId5" imgW="1663560" imgH="914400" progId="Equation.DSMT4">
                    <p:embed/>
                  </p:oleObj>
                </mc:Choice>
                <mc:Fallback>
                  <p:oleObj name="Equation" r:id="rId5" imgW="1663560" imgH="914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5867724" y="4487237"/>
                          <a:ext cx="2546350" cy="14001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481758" y="4557301"/>
              <a:ext cx="18328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>
                      <a:lumMod val="65000"/>
                    </a:schemeClr>
                  </a:solidFill>
                </a:rPr>
                <a:t>Physical </a:t>
              </a:r>
              <a:r>
                <a:rPr lang="en-US" dirty="0" smtClean="0">
                  <a:solidFill>
                    <a:srgbClr val="D7191C"/>
                  </a:solidFill>
                </a:rPr>
                <a:t>Intercept</a:t>
              </a:r>
              <a:endParaRPr lang="en-US" dirty="0">
                <a:solidFill>
                  <a:srgbClr val="D7191C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18965" y="4894841"/>
              <a:ext cx="14956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>
                      <a:lumMod val="65000"/>
                    </a:schemeClr>
                  </a:solidFill>
                </a:rPr>
                <a:t>Physical </a:t>
              </a:r>
              <a:r>
                <a:rPr lang="en-US" dirty="0" smtClean="0">
                  <a:solidFill>
                    <a:srgbClr val="2C7BB6"/>
                  </a:solidFill>
                </a:rPr>
                <a:t>Slope</a:t>
              </a:r>
              <a:endParaRPr lang="en-US" dirty="0">
                <a:solidFill>
                  <a:srgbClr val="2C7BB6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5823" y="5569920"/>
              <a:ext cx="1968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>
                      <a:lumMod val="65000"/>
                    </a:schemeClr>
                  </a:solidFill>
                </a:rPr>
                <a:t>Cognitive </a:t>
              </a:r>
              <a:r>
                <a:rPr lang="en-US" dirty="0" smtClean="0">
                  <a:solidFill>
                    <a:srgbClr val="D7191C"/>
                  </a:solidFill>
                </a:rPr>
                <a:t>Intercept</a:t>
              </a:r>
              <a:endParaRPr lang="en-US" dirty="0">
                <a:solidFill>
                  <a:srgbClr val="D7191C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3030" y="5232381"/>
              <a:ext cx="16315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chemeClr val="bg1">
                      <a:lumMod val="65000"/>
                    </a:schemeClr>
                  </a:solidFill>
                </a:rPr>
                <a:t>Cognitive </a:t>
              </a:r>
              <a:r>
                <a:rPr lang="en-US" dirty="0" smtClean="0">
                  <a:solidFill>
                    <a:srgbClr val="2C7BB6"/>
                  </a:solidFill>
                </a:rPr>
                <a:t>Slope</a:t>
              </a:r>
              <a:endParaRPr lang="en-US" dirty="0">
                <a:solidFill>
                  <a:srgbClr val="2C7BB6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842777" y="4025572"/>
              <a:ext cx="1628330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b="0" cap="none" spc="0" dirty="0" smtClean="0">
                  <a:ln w="0"/>
                  <a:solidFill>
                    <a:schemeClr val="bg1">
                      <a:lumMod val="6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Gill Sans MT" panose="020B0502020104020203" pitchFamily="34" charset="0"/>
                </a:rPr>
                <a:t>Random Effects</a:t>
              </a:r>
              <a:endParaRPr lang="en-US" b="0" cap="none" spc="0" dirty="0">
                <a:ln w="0"/>
                <a:solidFill>
                  <a:schemeClr val="bg1">
                    <a:lumMod val="6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858578" y="4025572"/>
              <a:ext cx="1350562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b="0" cap="none" spc="0" dirty="0" smtClean="0">
                  <a:ln w="0"/>
                  <a:solidFill>
                    <a:schemeClr val="bg1">
                      <a:lumMod val="65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Gill Sans MT" panose="020B0502020104020203" pitchFamily="34" charset="0"/>
                </a:rPr>
                <a:t>Fixed Effects</a:t>
              </a:r>
              <a:endParaRPr lang="en-US" b="0" cap="none" spc="0" dirty="0">
                <a:ln w="0"/>
                <a:solidFill>
                  <a:schemeClr val="bg1">
                    <a:lumMod val="6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endParaRPr>
            </a:p>
          </p:txBody>
        </p:sp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53527767"/>
                </p:ext>
              </p:extLst>
            </p:nvPr>
          </p:nvGraphicFramePr>
          <p:xfrm>
            <a:off x="8629650" y="4349750"/>
            <a:ext cx="2700338" cy="1665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3" name="Equation" r:id="rId7" imgW="736560" imgH="457200" progId="Equation.DSMT4">
                    <p:embed/>
                  </p:oleObj>
                </mc:Choice>
                <mc:Fallback>
                  <p:oleObj name="Equation" r:id="rId7" imgW="736560" imgH="457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29650" y="4349750"/>
                          <a:ext cx="2700338" cy="1665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Rectangle 13"/>
            <p:cNvSpPr/>
            <p:nvPr/>
          </p:nvSpPr>
          <p:spPr>
            <a:xfrm>
              <a:off x="8642739" y="4025572"/>
              <a:ext cx="1043877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r>
                <a:rPr lang="en-US" dirty="0" smtClean="0">
                  <a:ln w="0"/>
                  <a:solidFill>
                    <a:srgbClr val="FDAE6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Gill Sans MT" panose="020B0502020104020203" pitchFamily="34" charset="0"/>
                </a:rPr>
                <a:t>Residuals</a:t>
              </a:r>
              <a:endParaRPr lang="en-US" b="0" cap="none" spc="0" dirty="0">
                <a:ln w="0"/>
                <a:solidFill>
                  <a:srgbClr val="FDAE6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116807" y="6244999"/>
            <a:ext cx="17091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/>
              <a:t>Red - </a:t>
            </a:r>
            <a:r>
              <a:rPr lang="en-US" sz="1000" dirty="0"/>
              <a:t>#d7191c, 215,25,28</a:t>
            </a:r>
            <a:endParaRPr lang="en-US" sz="1000" dirty="0" smtClean="0"/>
          </a:p>
          <a:p>
            <a:r>
              <a:rPr lang="en-US" sz="1000" dirty="0"/>
              <a:t>Blue - #2c7bb6, 44,123,182</a:t>
            </a:r>
          </a:p>
          <a:p>
            <a:r>
              <a:rPr lang="en-US" sz="1000" dirty="0" smtClean="0"/>
              <a:t>Copper- </a:t>
            </a:r>
            <a:r>
              <a:rPr lang="en-US" sz="1000" dirty="0"/>
              <a:t>#fdae61, 253,174,97</a:t>
            </a:r>
            <a:endParaRPr lang="en-US" sz="1000" dirty="0" smtClean="0"/>
          </a:p>
          <a:p>
            <a:endParaRPr lang="en-US" sz="1000" dirty="0"/>
          </a:p>
        </p:txBody>
      </p:sp>
      <p:grpSp>
        <p:nvGrpSpPr>
          <p:cNvPr id="2" name="Group 1"/>
          <p:cNvGrpSpPr/>
          <p:nvPr/>
        </p:nvGrpSpPr>
        <p:grpSpPr>
          <a:xfrm>
            <a:off x="3159505" y="1581585"/>
            <a:ext cx="4513819" cy="1996824"/>
            <a:chOff x="3290134" y="1361149"/>
            <a:chExt cx="4513819" cy="1996824"/>
          </a:xfrm>
        </p:grpSpPr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27474678"/>
                </p:ext>
              </p:extLst>
            </p:nvPr>
          </p:nvGraphicFramePr>
          <p:xfrm>
            <a:off x="3290134" y="2171564"/>
            <a:ext cx="3189472" cy="3929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4" name="Equation" r:id="rId9" imgW="1854000" imgH="228600" progId="Equation.DSMT4">
                    <p:embed/>
                  </p:oleObj>
                </mc:Choice>
                <mc:Fallback>
                  <p:oleObj name="Equation" r:id="rId9" imgW="18540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290134" y="2171564"/>
                          <a:ext cx="3189472" cy="39292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44003803"/>
                </p:ext>
              </p:extLst>
            </p:nvPr>
          </p:nvGraphicFramePr>
          <p:xfrm>
            <a:off x="3634089" y="1361149"/>
            <a:ext cx="4169864" cy="4146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5" name="Equation" r:id="rId11" imgW="2425680" imgH="241200" progId="Equation.DSMT4">
                    <p:embed/>
                  </p:oleObj>
                </mc:Choice>
                <mc:Fallback>
                  <p:oleObj name="Equation" r:id="rId11" imgW="242568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634089" y="1361149"/>
                          <a:ext cx="4169864" cy="41468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8285747"/>
                </p:ext>
              </p:extLst>
            </p:nvPr>
          </p:nvGraphicFramePr>
          <p:xfrm>
            <a:off x="3677605" y="1785130"/>
            <a:ext cx="4082832" cy="4146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6" name="Equation" r:id="rId13" imgW="2374560" imgH="241200" progId="Equation.DSMT4">
                    <p:embed/>
                  </p:oleObj>
                </mc:Choice>
                <mc:Fallback>
                  <p:oleObj name="Equation" r:id="rId13" imgW="237456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677605" y="1785130"/>
                          <a:ext cx="4082832" cy="41468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25340139"/>
                </p:ext>
              </p:extLst>
            </p:nvPr>
          </p:nvGraphicFramePr>
          <p:xfrm>
            <a:off x="3557894" y="2943290"/>
            <a:ext cx="4169864" cy="4146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7" name="Equation" r:id="rId15" imgW="2425680" imgH="241200" progId="Equation.DSMT4">
                    <p:embed/>
                  </p:oleObj>
                </mc:Choice>
                <mc:Fallback>
                  <p:oleObj name="Equation" r:id="rId15" imgW="242568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3557894" y="2943290"/>
                          <a:ext cx="4169864" cy="41468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32109138"/>
                </p:ext>
              </p:extLst>
            </p:nvPr>
          </p:nvGraphicFramePr>
          <p:xfrm>
            <a:off x="3612290" y="2564489"/>
            <a:ext cx="4061073" cy="4146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58" name="Equation" r:id="rId17" imgW="2361960" imgH="241200" progId="Equation.DSMT4">
                    <p:embed/>
                  </p:oleObj>
                </mc:Choice>
                <mc:Fallback>
                  <p:oleObj name="Equation" r:id="rId17" imgW="236196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3612290" y="2564489"/>
                          <a:ext cx="4061073" cy="41468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485158"/>
              </p:ext>
            </p:extLst>
          </p:nvPr>
        </p:nvGraphicFramePr>
        <p:xfrm>
          <a:off x="3387725" y="-95250"/>
          <a:ext cx="4083050" cy="196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9" name="Equation" r:id="rId19" imgW="2374560" imgH="1143000" progId="Equation.DSMT4">
                  <p:embed/>
                </p:oleObj>
              </mc:Choice>
              <mc:Fallback>
                <p:oleObj name="Equation" r:id="rId19" imgW="2374560" imgH="1143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3387725" y="-95250"/>
                        <a:ext cx="4083050" cy="1963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767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93370" y="285112"/>
            <a:ext cx="5343214" cy="2231172"/>
            <a:chOff x="293370" y="285112"/>
            <a:chExt cx="5343214" cy="2231172"/>
          </a:xfrm>
        </p:grpSpPr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40638540"/>
                </p:ext>
              </p:extLst>
            </p:nvPr>
          </p:nvGraphicFramePr>
          <p:xfrm>
            <a:off x="3090234" y="1116109"/>
            <a:ext cx="2546350" cy="1400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4" name="Equation" r:id="rId3" imgW="1663560" imgH="914400" progId="Equation.DSMT4">
                    <p:embed/>
                  </p:oleObj>
                </mc:Choice>
                <mc:Fallback>
                  <p:oleObj name="Equation" r:id="rId3" imgW="1663560" imgH="914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3090234" y="1116109"/>
                          <a:ext cx="2546350" cy="14001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Rectangle 2"/>
            <p:cNvSpPr/>
            <p:nvPr/>
          </p:nvSpPr>
          <p:spPr>
            <a:xfrm>
              <a:off x="2148252" y="285112"/>
              <a:ext cx="1628330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b="0" cap="none" spc="0" dirty="0" smtClean="0">
                  <a:ln w="0"/>
                  <a:solidFill>
                    <a:schemeClr val="accent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Gill Sans MT" panose="020B0502020104020203" pitchFamily="34" charset="0"/>
                </a:rPr>
                <a:t>Random Effects</a:t>
              </a:r>
              <a:endParaRPr lang="en-US" b="0" cap="none" spc="0" dirty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endParaRPr>
            </a:p>
          </p:txBody>
        </p:sp>
        <p:graphicFrame>
          <p:nvGraphicFramePr>
            <p:cNvPr id="2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30240272"/>
                </p:ext>
              </p:extLst>
            </p:nvPr>
          </p:nvGraphicFramePr>
          <p:xfrm>
            <a:off x="293370" y="1116109"/>
            <a:ext cx="2546350" cy="1400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5" name="Equation" r:id="rId5" imgW="1663560" imgH="914400" progId="Equation.DSMT4">
                    <p:embed/>
                  </p:oleObj>
                </mc:Choice>
                <mc:Fallback>
                  <p:oleObj name="Equation" r:id="rId5" imgW="1663560" imgH="91440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3370" y="1116109"/>
                          <a:ext cx="2546350" cy="1400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Rectangle 26"/>
            <p:cNvSpPr/>
            <p:nvPr/>
          </p:nvSpPr>
          <p:spPr>
            <a:xfrm>
              <a:off x="1177591" y="704944"/>
              <a:ext cx="788357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b="0" cap="none" spc="0" dirty="0" smtClean="0">
                  <a:ln w="0"/>
                  <a:solidFill>
                    <a:srgbClr val="CC0066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Gill Sans MT" panose="020B0502020104020203" pitchFamily="34" charset="0"/>
                </a:rPr>
                <a:t>female</a:t>
              </a:r>
              <a:endParaRPr lang="en-US" b="0" cap="none" spc="0" dirty="0">
                <a:ln w="0"/>
                <a:solidFill>
                  <a:srgbClr val="CC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053356" y="704944"/>
              <a:ext cx="622286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b="0" cap="none" spc="0" dirty="0" smtClean="0">
                  <a:ln w="0"/>
                  <a:solidFill>
                    <a:srgbClr val="CC0066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Gill Sans MT" panose="020B0502020104020203" pitchFamily="34" charset="0"/>
                </a:rPr>
                <a:t>male</a:t>
              </a:r>
              <a:endParaRPr lang="en-US" b="0" cap="none" spc="0" dirty="0">
                <a:ln w="0"/>
                <a:solidFill>
                  <a:srgbClr val="CC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90681" y="3087478"/>
            <a:ext cx="5259410" cy="2454451"/>
            <a:chOff x="490681" y="3087478"/>
            <a:chExt cx="5259410" cy="2454451"/>
          </a:xfrm>
        </p:grpSpPr>
        <p:graphicFrame>
          <p:nvGraphicFramePr>
            <p:cNvPr id="4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8502163"/>
                </p:ext>
              </p:extLst>
            </p:nvPr>
          </p:nvGraphicFramePr>
          <p:xfrm>
            <a:off x="3283706" y="3876642"/>
            <a:ext cx="2466385" cy="1665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6" name="Equation" r:id="rId7" imgW="672840" imgH="457200" progId="Equation.DSMT4">
                    <p:embed/>
                  </p:oleObj>
                </mc:Choice>
                <mc:Fallback>
                  <p:oleObj name="Equation" r:id="rId7" imgW="672840" imgH="4572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83706" y="3876642"/>
                          <a:ext cx="2466385" cy="16652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Rectangle 28"/>
            <p:cNvSpPr/>
            <p:nvPr/>
          </p:nvSpPr>
          <p:spPr>
            <a:xfrm>
              <a:off x="2592879" y="3087478"/>
              <a:ext cx="1043877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b="0" cap="none" spc="0" dirty="0" smtClean="0">
                  <a:ln w="0"/>
                  <a:solidFill>
                    <a:schemeClr val="accent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Gill Sans MT" panose="020B0502020104020203" pitchFamily="34" charset="0"/>
                </a:rPr>
                <a:t>Residuals</a:t>
              </a:r>
              <a:endParaRPr lang="en-US" b="0" cap="none" spc="0" dirty="0">
                <a:ln w="0"/>
                <a:solidFill>
                  <a:schemeClr val="accent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1329991" y="3507310"/>
              <a:ext cx="788357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b="0" cap="none" spc="0" dirty="0" smtClean="0">
                  <a:ln w="0"/>
                  <a:solidFill>
                    <a:srgbClr val="CC0066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Gill Sans MT" panose="020B0502020104020203" pitchFamily="34" charset="0"/>
                </a:rPr>
                <a:t>female</a:t>
              </a:r>
              <a:endParaRPr lang="en-US" b="0" cap="none" spc="0" dirty="0">
                <a:ln w="0"/>
                <a:solidFill>
                  <a:srgbClr val="CC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205756" y="3507310"/>
              <a:ext cx="622286" cy="36933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b="0" cap="none" spc="0" dirty="0" smtClean="0">
                  <a:ln w="0"/>
                  <a:solidFill>
                    <a:srgbClr val="CC0066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Gill Sans MT" panose="020B0502020104020203" pitchFamily="34" charset="0"/>
                </a:rPr>
                <a:t>male</a:t>
              </a:r>
              <a:endParaRPr lang="en-US" b="0" cap="none" spc="0" dirty="0">
                <a:ln w="0"/>
                <a:solidFill>
                  <a:srgbClr val="CC0066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endParaRPr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58149830"/>
                </p:ext>
              </p:extLst>
            </p:nvPr>
          </p:nvGraphicFramePr>
          <p:xfrm>
            <a:off x="490681" y="3876642"/>
            <a:ext cx="2466975" cy="16652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97" name="Equation" r:id="rId9" imgW="672840" imgH="457200" progId="Equation.DSMT4">
                    <p:embed/>
                  </p:oleObj>
                </mc:Choice>
                <mc:Fallback>
                  <p:oleObj name="Equation" r:id="rId9" imgW="672840" imgH="4572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0681" y="3876642"/>
                          <a:ext cx="2466975" cy="16652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205896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998496"/>
              </p:ext>
            </p:extLst>
          </p:nvPr>
        </p:nvGraphicFramePr>
        <p:xfrm>
          <a:off x="1839913" y="1839723"/>
          <a:ext cx="395605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Equation" r:id="rId3" imgW="1854000" imgH="228600" progId="Equation.DSMT4">
                  <p:embed/>
                </p:oleObj>
              </mc:Choice>
              <mc:Fallback>
                <p:oleObj name="Equation" r:id="rId3" imgW="1854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39913" y="1839723"/>
                        <a:ext cx="3956050" cy="487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8965476"/>
              </p:ext>
            </p:extLst>
          </p:nvPr>
        </p:nvGraphicFramePr>
        <p:xfrm>
          <a:off x="2065809" y="1081033"/>
          <a:ext cx="3960938" cy="393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3" name="Equation" r:id="rId5" imgW="2425680" imgH="241200" progId="Equation.DSMT4">
                  <p:embed/>
                </p:oleObj>
              </mc:Choice>
              <mc:Fallback>
                <p:oleObj name="Equation" r:id="rId5" imgW="24256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65809" y="1081033"/>
                        <a:ext cx="3960938" cy="3939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492603"/>
              </p:ext>
            </p:extLst>
          </p:nvPr>
        </p:nvGraphicFramePr>
        <p:xfrm>
          <a:off x="2993139" y="1475876"/>
          <a:ext cx="3878266" cy="393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4" name="Equation" r:id="rId7" imgW="2374560" imgH="241200" progId="Equation.DSMT4">
                  <p:embed/>
                </p:oleObj>
              </mc:Choice>
              <mc:Fallback>
                <p:oleObj name="Equation" r:id="rId7" imgW="23745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93139" y="1475876"/>
                        <a:ext cx="3878266" cy="3939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509477"/>
              </p:ext>
            </p:extLst>
          </p:nvPr>
        </p:nvGraphicFramePr>
        <p:xfrm>
          <a:off x="2073558" y="2691873"/>
          <a:ext cx="3960938" cy="393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5" name="Equation" r:id="rId9" imgW="2425680" imgH="241200" progId="Equation.DSMT4">
                  <p:embed/>
                </p:oleObj>
              </mc:Choice>
              <mc:Fallback>
                <p:oleObj name="Equation" r:id="rId9" imgW="242568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73558" y="2691873"/>
                        <a:ext cx="3960938" cy="3939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220661"/>
              </p:ext>
            </p:extLst>
          </p:nvPr>
        </p:nvGraphicFramePr>
        <p:xfrm>
          <a:off x="2899224" y="2297029"/>
          <a:ext cx="3857598" cy="393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6" name="Equation" r:id="rId11" imgW="2361960" imgH="241200" progId="Equation.DSMT4">
                  <p:embed/>
                </p:oleObj>
              </mc:Choice>
              <mc:Fallback>
                <p:oleObj name="Equation" r:id="rId11" imgW="2361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899224" y="2297029"/>
                        <a:ext cx="3857598" cy="3939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4479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757363" y="484188"/>
            <a:ext cx="6067425" cy="3181350"/>
            <a:chOff x="1757363" y="484188"/>
            <a:chExt cx="6067425" cy="3181350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/>
            </p:nvPr>
          </p:nvGraphicFramePr>
          <p:xfrm>
            <a:off x="1839913" y="1831975"/>
            <a:ext cx="3956050" cy="487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57" name="Equation" r:id="rId3" imgW="1854000" imgH="228600" progId="Equation.DSMT4">
                    <p:embed/>
                  </p:oleObj>
                </mc:Choice>
                <mc:Fallback>
                  <p:oleObj name="Equation" r:id="rId3" imgW="185400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839913" y="1831975"/>
                          <a:ext cx="3956050" cy="4873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/>
            </p:nvPr>
          </p:nvGraphicFramePr>
          <p:xfrm>
            <a:off x="1958975" y="484188"/>
            <a:ext cx="5172075" cy="514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58" name="Equation" r:id="rId5" imgW="2425680" imgH="241200" progId="Equation.DSMT4">
                    <p:embed/>
                  </p:oleObj>
                </mc:Choice>
                <mc:Fallback>
                  <p:oleObj name="Equation" r:id="rId5" imgW="242568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958975" y="484188"/>
                          <a:ext cx="5172075" cy="5143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7"/>
            <p:cNvGraphicFramePr>
              <a:graphicFrameLocks noChangeAspect="1"/>
            </p:cNvGraphicFramePr>
            <p:nvPr>
              <p:extLst/>
            </p:nvPr>
          </p:nvGraphicFramePr>
          <p:xfrm>
            <a:off x="2760663" y="1157288"/>
            <a:ext cx="5064125" cy="514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59" name="Equation" r:id="rId7" imgW="2374560" imgH="241200" progId="Equation.DSMT4">
                    <p:embed/>
                  </p:oleObj>
                </mc:Choice>
                <mc:Fallback>
                  <p:oleObj name="Equation" r:id="rId7" imgW="237456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760663" y="1157288"/>
                          <a:ext cx="5064125" cy="5143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/>
            </p:nvPr>
          </p:nvGraphicFramePr>
          <p:xfrm>
            <a:off x="1757363" y="3151188"/>
            <a:ext cx="5172075" cy="514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0" name="Equation" r:id="rId9" imgW="2425680" imgH="241200" progId="Equation.DSMT4">
                    <p:embed/>
                  </p:oleObj>
                </mc:Choice>
                <mc:Fallback>
                  <p:oleObj name="Equation" r:id="rId9" imgW="242568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1757363" y="3151188"/>
                          <a:ext cx="5172075" cy="5143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/>
            </p:nvPr>
          </p:nvGraphicFramePr>
          <p:xfrm>
            <a:off x="2674938" y="2478088"/>
            <a:ext cx="5037137" cy="5143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1" name="Equation" r:id="rId11" imgW="2361960" imgH="241200" progId="Equation.DSMT4">
                    <p:embed/>
                  </p:oleObj>
                </mc:Choice>
                <mc:Fallback>
                  <p:oleObj name="Equation" r:id="rId11" imgW="2361960" imgH="2412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2674938" y="2478088"/>
                          <a:ext cx="5037137" cy="51435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9" name="Group 18"/>
          <p:cNvGrpSpPr/>
          <p:nvPr/>
        </p:nvGrpSpPr>
        <p:grpSpPr>
          <a:xfrm>
            <a:off x="539332" y="4466390"/>
            <a:ext cx="8442285" cy="1460500"/>
            <a:chOff x="1054684" y="4690980"/>
            <a:chExt cx="8442285" cy="1460500"/>
          </a:xfrm>
        </p:grpSpPr>
        <p:graphicFrame>
          <p:nvGraphicFramePr>
            <p:cNvPr id="12" name="Object 11"/>
            <p:cNvGraphicFramePr>
              <a:graphicFrameLocks noChangeAspect="1"/>
            </p:cNvGraphicFramePr>
            <p:nvPr>
              <p:extLst/>
            </p:nvPr>
          </p:nvGraphicFramePr>
          <p:xfrm>
            <a:off x="6993481" y="4690980"/>
            <a:ext cx="2503488" cy="1460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2" name="Equation" r:id="rId13" imgW="1650960" imgH="965160" progId="Equation.DSMT4">
                    <p:embed/>
                  </p:oleObj>
                </mc:Choice>
                <mc:Fallback>
                  <p:oleObj name="Equation" r:id="rId13" imgW="1650960" imgH="96516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6993481" y="4690980"/>
                          <a:ext cx="2503488" cy="14605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/>
            </p:nvPr>
          </p:nvGraphicFramePr>
          <p:xfrm>
            <a:off x="3138903" y="4752245"/>
            <a:ext cx="3731293" cy="13992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3" name="Equation" r:id="rId15" imgW="2438280" imgH="914400" progId="Equation.DSMT4">
                    <p:embed/>
                  </p:oleObj>
                </mc:Choice>
                <mc:Fallback>
                  <p:oleObj name="Equation" r:id="rId15" imgW="2438280" imgH="9144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3138903" y="4752245"/>
                          <a:ext cx="3731293" cy="139923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1190619" y="4769529"/>
              <a:ext cx="18328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Physical Intercept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527826" y="5107069"/>
              <a:ext cx="14956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Physical Slope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054684" y="5782148"/>
              <a:ext cx="19687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Cognitive Intercept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391891" y="5444609"/>
              <a:ext cx="16315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Cognitive Slope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83467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739024"/>
              </p:ext>
            </p:extLst>
          </p:nvPr>
        </p:nvGraphicFramePr>
        <p:xfrm>
          <a:off x="779463" y="1292225"/>
          <a:ext cx="28130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3" imgW="1854000" imgH="431640" progId="Equation.DSMT4">
                  <p:embed/>
                </p:oleObj>
              </mc:Choice>
              <mc:Fallback>
                <p:oleObj name="Equation" r:id="rId3" imgW="18540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79463" y="1292225"/>
                        <a:ext cx="2813050" cy="65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41158" y="248653"/>
            <a:ext cx="9095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Formulas for CI computations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5044904"/>
              </p:ext>
            </p:extLst>
          </p:nvPr>
        </p:nvGraphicFramePr>
        <p:xfrm>
          <a:off x="2435225" y="2935288"/>
          <a:ext cx="2312988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5" imgW="1523880" imgH="888840" progId="Equation.DSMT4">
                  <p:embed/>
                </p:oleObj>
              </mc:Choice>
              <mc:Fallback>
                <p:oleObj name="Equation" r:id="rId5" imgW="152388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35225" y="2935288"/>
                        <a:ext cx="2312988" cy="1346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094489"/>
              </p:ext>
            </p:extLst>
          </p:nvPr>
        </p:nvGraphicFramePr>
        <p:xfrm>
          <a:off x="5919788" y="2033588"/>
          <a:ext cx="3159125" cy="138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7" imgW="2082600" imgH="914400" progId="Equation.DSMT4">
                  <p:embed/>
                </p:oleObj>
              </mc:Choice>
              <mc:Fallback>
                <p:oleObj name="Equation" r:id="rId7" imgW="208260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19788" y="2033588"/>
                        <a:ext cx="3159125" cy="1384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6856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3560</TotalTime>
  <Words>184</Words>
  <Application>Microsoft Office PowerPoint</Application>
  <PresentationFormat>Widescreen</PresentationFormat>
  <Paragraphs>132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Gill Sans MT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Victoria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Andrey Koval</dc:creator>
  <cp:lastModifiedBy>Andrey Koval</cp:lastModifiedBy>
  <cp:revision>46</cp:revision>
  <dcterms:created xsi:type="dcterms:W3CDTF">2015-02-25T18:38:51Z</dcterms:created>
  <dcterms:modified xsi:type="dcterms:W3CDTF">2016-02-29T16:49:10Z</dcterms:modified>
</cp:coreProperties>
</file>